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handoutMasterIdLst>
    <p:handoutMasterId r:id="rId28"/>
  </p:handoutMasterIdLst>
  <p:sldIdLst>
    <p:sldId id="260" r:id="rId2"/>
    <p:sldId id="261" r:id="rId3"/>
    <p:sldId id="263" r:id="rId4"/>
    <p:sldId id="264" r:id="rId5"/>
    <p:sldId id="266" r:id="rId6"/>
    <p:sldId id="267" r:id="rId7"/>
    <p:sldId id="265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80" r:id="rId20"/>
    <p:sldId id="278" r:id="rId21"/>
    <p:sldId id="281" r:id="rId22"/>
    <p:sldId id="285" r:id="rId23"/>
    <p:sldId id="283" r:id="rId24"/>
    <p:sldId id="284" r:id="rId25"/>
    <p:sldId id="282" r:id="rId26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1913336304660033E-2"/>
          <c:y val="3.2823421343860265E-2"/>
          <c:w val="0.93808666369534"/>
          <c:h val="0.8780808766941650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Sheet1!$A$3:$A$12</c:f>
              <c:strCache>
                <c:ptCount val="10"/>
                <c:pt idx="0">
                  <c:v>광업</c:v>
                </c:pt>
                <c:pt idx="1">
                  <c:v>제조업</c:v>
                </c:pt>
                <c:pt idx="2">
                  <c:v>전기가스</c:v>
                </c:pt>
                <c:pt idx="3">
                  <c:v>건설업</c:v>
                </c:pt>
                <c:pt idx="4">
                  <c:v>운수업</c:v>
                </c:pt>
                <c:pt idx="5">
                  <c:v>임업</c:v>
                </c:pt>
                <c:pt idx="6">
                  <c:v>어업</c:v>
                </c:pt>
                <c:pt idx="7">
                  <c:v>농업</c:v>
                </c:pt>
                <c:pt idx="8">
                  <c:v>금융보험업</c:v>
                </c:pt>
                <c:pt idx="9">
                  <c:v>기타</c:v>
                </c:pt>
              </c:strCache>
            </c:strRef>
          </c:cat>
          <c:val>
            <c:numRef>
              <c:f>Sheet1!$B$3:$B$12</c:f>
              <c:numCache>
                <c:formatCode>General</c:formatCode>
                <c:ptCount val="10"/>
                <c:pt idx="0">
                  <c:v>9.1199999999999992</c:v>
                </c:pt>
                <c:pt idx="1">
                  <c:v>0.97</c:v>
                </c:pt>
                <c:pt idx="2">
                  <c:v>0.16</c:v>
                </c:pt>
                <c:pt idx="3">
                  <c:v>0.74</c:v>
                </c:pt>
                <c:pt idx="4">
                  <c:v>0.59</c:v>
                </c:pt>
                <c:pt idx="5">
                  <c:v>2.11</c:v>
                </c:pt>
                <c:pt idx="6">
                  <c:v>2.2799999999999998</c:v>
                </c:pt>
                <c:pt idx="7">
                  <c:v>1.44</c:v>
                </c:pt>
                <c:pt idx="8">
                  <c:v>7.0000000000000007E-2</c:v>
                </c:pt>
                <c:pt idx="9">
                  <c:v>0.47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287104"/>
        <c:axId val="150288640"/>
      </c:barChart>
      <c:catAx>
        <c:axId val="150287104"/>
        <c:scaling>
          <c:orientation val="minMax"/>
        </c:scaling>
        <c:delete val="0"/>
        <c:axPos val="b"/>
        <c:majorTickMark val="out"/>
        <c:minorTickMark val="none"/>
        <c:tickLblPos val="nextTo"/>
        <c:crossAx val="150288640"/>
        <c:crosses val="autoZero"/>
        <c:auto val="1"/>
        <c:lblAlgn val="ctr"/>
        <c:lblOffset val="100"/>
        <c:noMultiLvlLbl val="0"/>
      </c:catAx>
      <c:valAx>
        <c:axId val="150288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02871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E985-B6B3-4299-90B9-9D5BBD336186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ED21-60E2-486E-98D9-DE8F18C71747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9B9-DE2D-451C-A0A0-A94FE39ABA33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A12-CFF9-45CA-8A37-9BB178A43AB5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913FD8F-C03D-4111-812F-C0F62EB43953}" type="datetime1">
              <a:rPr lang="ko-KR" altLang="en-US" smtClean="0"/>
              <a:t>2015-11-08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CAED-8145-4055-9099-95762E51FDC4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9A11-2194-4F5E-A717-64502CAD3DBC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A3FC-167D-4B5B-AAD1-838CFE9CFC38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B201-D55C-485D-9CA2-960BD913C10F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D8CD-F832-490B-ADE6-9F269C858525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606D-EE60-46F0-A2E3-EA311A8B1770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B98C93A-7D83-414C-8908-7F2675BEC936}" type="datetime1">
              <a:rPr lang="ko-KR" altLang="en-US" smtClean="0"/>
              <a:t>2015-11-08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Ch. 5. </a:t>
            </a:r>
            <a:r>
              <a:rPr lang="ko-KR" altLang="en-US" dirty="0" smtClean="0"/>
              <a:t>개발과 환경 보존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수자원 및 토지 유실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지하갱도 개설에 의한 지하수 및 지표수 손실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오염에 의한 수자원 이용 제약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 활동에 따른 토지 유실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ko-KR" altLang="en-US" dirty="0" smtClean="0"/>
              <a:t>예방 차원에서 대책을 마련하여야 함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470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수질 및 토양 오염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광산 배수에 의한 오염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선광 폐수에 의한 오염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광석 찌꺼기에 의한 오염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폐석에 의한 오염</a:t>
            </a: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 smtClean="0"/>
          </a:p>
          <a:p>
            <a:pPr lvl="1"/>
            <a:r>
              <a:rPr lang="ko-KR" altLang="en-US" dirty="0" smtClean="0"/>
              <a:t>오염 방지 및 처리 시설 확보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36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12</a:t>
            </a:fld>
            <a:endParaRPr lang="ko-KR" altLang="en-US"/>
          </a:p>
        </p:txBody>
      </p:sp>
      <p:pic>
        <p:nvPicPr>
          <p:cNvPr id="4098" name="Picture 2" descr="https://upload.wikimedia.org/wikipedia/commons/b/b0/Rio_tinto_river_CarolStoker_NASA_Ames_Research_Cen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619125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619672" y="5301208"/>
            <a:ext cx="4700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Acid mine drainage in the Rio Tinto River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https://en.wikipedia.org/wiki/Environmental_impact_of_mining</a:t>
            </a:r>
          </a:p>
        </p:txBody>
      </p:sp>
    </p:spTree>
    <p:extLst>
      <p:ext uri="{BB962C8B-B14F-4D97-AF65-F5344CB8AC3E}">
        <p14:creationId xmlns:p14="http://schemas.microsoft.com/office/powerpoint/2010/main" val="3057908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13</a:t>
            </a:fld>
            <a:endParaRPr lang="ko-KR" altLang="en-US"/>
          </a:p>
        </p:txBody>
      </p:sp>
      <p:pic>
        <p:nvPicPr>
          <p:cNvPr id="5122" name="Picture 2" descr="https://upload.wikimedia.org/wikipedia/commons/2/20/Lagoa_vermelha_na_Mina_do_Losal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755576" y="6165304"/>
            <a:ext cx="4700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Acid mine drainage in </a:t>
            </a:r>
            <a:r>
              <a:rPr lang="en-US" sz="1200" dirty="0" smtClean="0"/>
              <a:t>Portugal</a:t>
            </a:r>
          </a:p>
          <a:p>
            <a:endParaRPr lang="en-US" sz="1200" dirty="0"/>
          </a:p>
          <a:p>
            <a:r>
              <a:rPr lang="en-US" sz="1200" dirty="0"/>
              <a:t>https://en.wikipedia.org/wiki/Environmental_impact_of_mining</a:t>
            </a:r>
          </a:p>
        </p:txBody>
      </p:sp>
    </p:spTree>
    <p:extLst>
      <p:ext uri="{BB962C8B-B14F-4D97-AF65-F5344CB8AC3E}">
        <p14:creationId xmlns:p14="http://schemas.microsoft.com/office/powerpoint/2010/main" val="2191917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14</a:t>
            </a:fld>
            <a:endParaRPr lang="ko-KR" altLang="en-US"/>
          </a:p>
        </p:txBody>
      </p:sp>
      <p:pic>
        <p:nvPicPr>
          <p:cNvPr id="6146" name="Picture 2" descr="http://wwwgreeneridealcom.c.presscdn.com/wp-content/uploads/2010/11/10-31-sudbury-land-pollu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4968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41927" y="4208273"/>
            <a:ext cx="74045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Land </a:t>
            </a:r>
            <a:r>
              <a:rPr lang="en-US" sz="1200" dirty="0" smtClean="0"/>
              <a:t>Pollution in Sudbury, near Toronto, Canada</a:t>
            </a:r>
          </a:p>
          <a:p>
            <a:endParaRPr lang="en-US" sz="1200" dirty="0"/>
          </a:p>
          <a:p>
            <a:r>
              <a:rPr lang="en-US" sz="1200" dirty="0"/>
              <a:t>http://www.greenerideal.com/politics/canada/8511-land-pollution-recovery-the-reclamation-of-sudbury/</a:t>
            </a:r>
          </a:p>
        </p:txBody>
      </p:sp>
    </p:spTree>
    <p:extLst>
      <p:ext uri="{BB962C8B-B14F-4D97-AF65-F5344CB8AC3E}">
        <p14:creationId xmlns:p14="http://schemas.microsoft.com/office/powerpoint/2010/main" val="462120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15</a:t>
            </a:fld>
            <a:endParaRPr lang="ko-KR" altLang="en-US"/>
          </a:p>
        </p:txBody>
      </p:sp>
      <p:pic>
        <p:nvPicPr>
          <p:cNvPr id="7170" name="Picture 2" descr="http://www.alleghenyfront.org/sites/default/files/styles/slideshow_medium_626/public/Topper%20Run%20Split%20Web.jpg?itok=rYoExad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4664"/>
            <a:ext cx="596265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685738" y="4797152"/>
            <a:ext cx="6990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After just a few months of active treatment, the </a:t>
            </a:r>
            <a:r>
              <a:rPr lang="en-US" sz="1200" dirty="0" err="1"/>
              <a:t>Conemaugh</a:t>
            </a:r>
            <a:r>
              <a:rPr lang="en-US" sz="1200" dirty="0"/>
              <a:t> </a:t>
            </a:r>
            <a:r>
              <a:rPr lang="en-US" sz="1200" dirty="0" smtClean="0"/>
              <a:t>River, Pennsylvania </a:t>
            </a:r>
            <a:r>
              <a:rPr lang="en-US" sz="1200" dirty="0"/>
              <a:t>showed marked improvement. Photo: Courtesy Rosebud Mining </a:t>
            </a:r>
            <a:r>
              <a:rPr lang="en-US" sz="1200" dirty="0" smtClean="0"/>
              <a:t>Company</a:t>
            </a:r>
          </a:p>
          <a:p>
            <a:pPr latinLnBrk="0"/>
            <a:endParaRPr lang="en-US" sz="1200" dirty="0"/>
          </a:p>
          <a:p>
            <a:pPr latinLnBrk="0"/>
            <a:r>
              <a:rPr lang="en-US" sz="1200" dirty="0"/>
              <a:t>http://www.alleghenyfront.org/story/mining-company-invests-big-treat-acid-mine-drainage</a:t>
            </a:r>
          </a:p>
        </p:txBody>
      </p:sp>
    </p:spTree>
    <p:extLst>
      <p:ext uri="{BB962C8B-B14F-4D97-AF65-F5344CB8AC3E}">
        <p14:creationId xmlns:p14="http://schemas.microsoft.com/office/powerpoint/2010/main" val="3484589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16</a:t>
            </a:fld>
            <a:endParaRPr lang="ko-KR" altLang="en-US"/>
          </a:p>
        </p:txBody>
      </p:sp>
      <p:pic>
        <p:nvPicPr>
          <p:cNvPr id="8194" name="Picture 2" descr="http://www.alleghenyfront.org/sites/default/files/images/treatment%20p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667500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259632" y="5589240"/>
            <a:ext cx="6462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http://www.alleghenyfront.org/story/mining-company-invests-big-treat-acid-mine-drainage</a:t>
            </a:r>
          </a:p>
        </p:txBody>
      </p:sp>
    </p:spTree>
    <p:extLst>
      <p:ext uri="{BB962C8B-B14F-4D97-AF65-F5344CB8AC3E}">
        <p14:creationId xmlns:p14="http://schemas.microsoft.com/office/powerpoint/2010/main" val="2656218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17</a:t>
            </a:fld>
            <a:endParaRPr lang="ko-KR" altLang="en-US"/>
          </a:p>
        </p:txBody>
      </p:sp>
      <p:pic>
        <p:nvPicPr>
          <p:cNvPr id="9218" name="Picture 2" descr="http://azine.kr/m/data/2013110513524660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672"/>
            <a:ext cx="637670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547664" y="5085184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태백시 </a:t>
            </a:r>
            <a:r>
              <a:rPr lang="ko-KR" altLang="en-US" sz="1200" dirty="0" err="1"/>
              <a:t>소도동</a:t>
            </a:r>
            <a:r>
              <a:rPr lang="ko-KR" altLang="en-US" sz="1200" dirty="0"/>
              <a:t> </a:t>
            </a:r>
            <a:r>
              <a:rPr lang="ko-KR" altLang="en-US" sz="1200" dirty="0" err="1"/>
              <a:t>함태광산에</a:t>
            </a:r>
            <a:r>
              <a:rPr lang="ko-KR" altLang="en-US" sz="1200" dirty="0"/>
              <a:t> 설치된 </a:t>
            </a:r>
            <a:r>
              <a:rPr lang="ko-KR" altLang="en-US" sz="1200" dirty="0" err="1" smtClean="0"/>
              <a:t>함태수질정화시설</a:t>
            </a:r>
            <a:endParaRPr lang="en-US" altLang="ko-KR" sz="1200" dirty="0" smtClean="0"/>
          </a:p>
          <a:p>
            <a:endParaRPr lang="en-US" sz="1200" dirty="0"/>
          </a:p>
          <a:p>
            <a:r>
              <a:rPr lang="en-US" sz="1200" dirty="0"/>
              <a:t>http://azine.kr/m/mireco/list_view2.html?m_code=22512&amp;m_code2=22515&amp;code=32094</a:t>
            </a:r>
          </a:p>
        </p:txBody>
      </p:sp>
    </p:spTree>
    <p:extLst>
      <p:ext uri="{BB962C8B-B14F-4D97-AF65-F5344CB8AC3E}">
        <p14:creationId xmlns:p14="http://schemas.microsoft.com/office/powerpoint/2010/main" val="1797423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산림 및 생태계 파괴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대개의 자원 개발은 산림 파괴를 수반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특히 지표 개발이 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지하 개발에 비해</a:t>
            </a:r>
            <a:r>
              <a:rPr lang="en-US" altLang="ko-KR" dirty="0" smtClean="0"/>
              <a:t>) </a:t>
            </a:r>
            <a:r>
              <a:rPr lang="ko-KR" altLang="en-US" dirty="0" smtClean="0"/>
              <a:t>심함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산림 파괴와 함께 각종 오염이 주변 생태계 파괴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ko-KR" altLang="en-US" dirty="0" smtClean="0"/>
              <a:t>산림 및 </a:t>
            </a:r>
            <a:r>
              <a:rPr lang="ko-KR" altLang="en-US" dirty="0" err="1" smtClean="0"/>
              <a:t>생태ㅖ</a:t>
            </a:r>
            <a:r>
              <a:rPr lang="ko-KR" altLang="en-US" dirty="0" smtClean="0"/>
              <a:t> 파괴를 최소로 하는 선에서 개발 계획 수립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 후 복구 예산 확보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0535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19</a:t>
            </a:fld>
            <a:endParaRPr lang="ko-KR" altLang="en-US"/>
          </a:p>
        </p:txBody>
      </p:sp>
      <p:pic>
        <p:nvPicPr>
          <p:cNvPr id="11266" name="Picture 2" descr="http://tcktcktck.org/wp-content/uploads/2011/08/map-deforest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32656"/>
            <a:ext cx="890280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20807" y="5445224"/>
            <a:ext cx="5454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http://tcktcktck.org/wp-content/uploads/2011/08/map-deforestation.jpg</a:t>
            </a:r>
          </a:p>
        </p:txBody>
      </p:sp>
    </p:spTree>
    <p:extLst>
      <p:ext uri="{BB962C8B-B14F-4D97-AF65-F5344CB8AC3E}">
        <p14:creationId xmlns:p14="http://schemas.microsoft.com/office/powerpoint/2010/main" val="155029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서론 </a:t>
            </a:r>
            <a:endParaRPr 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개발에 따른 환경적 훼손은 피할 수 없음</a:t>
            </a:r>
            <a:endParaRPr lang="en-US" altLang="ko-KR" dirty="0" smtClean="0"/>
          </a:p>
          <a:p>
            <a:pPr lvl="1"/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개발과 환경 보존의 균형 필요 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1"/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지속 가능한 개발의 중요성</a:t>
            </a:r>
            <a:endParaRPr lang="en-US" altLang="ko-KR" dirty="0" smtClean="0"/>
          </a:p>
          <a:p>
            <a:r>
              <a:rPr lang="ko-KR" altLang="en-US" dirty="0" smtClean="0"/>
              <a:t>개발에 따른 환경 문제를 파악</a:t>
            </a:r>
            <a:endParaRPr lang="en-US" altLang="ko-KR" dirty="0" smtClean="0"/>
          </a:p>
          <a:p>
            <a:pPr lvl="1"/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/>
              <a:t>이의 방지 및 복구 비용을 면밀히 계산하여 개발 경제성 평가에 반영</a:t>
            </a:r>
            <a:endParaRPr lang="en-US" altLang="ko-KR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20</a:t>
            </a:fld>
            <a:endParaRPr lang="ko-KR" altLang="en-US"/>
          </a:p>
        </p:txBody>
      </p:sp>
      <p:pic>
        <p:nvPicPr>
          <p:cNvPr id="10242" name="Picture 2" descr="http://planetark.org/images/wefull/666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691680" y="4509120"/>
            <a:ext cx="37465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Mining in the forest causes </a:t>
            </a:r>
            <a:r>
              <a:rPr lang="en-US" sz="1200" dirty="0" smtClean="0"/>
              <a:t>deforestation in Brazil</a:t>
            </a:r>
          </a:p>
          <a:p>
            <a:endParaRPr lang="en-US" sz="1200" dirty="0"/>
          </a:p>
          <a:p>
            <a:r>
              <a:rPr lang="en-US" sz="1200" dirty="0"/>
              <a:t>https://brazilgeo.wordpress.com/tag/deforestation/</a:t>
            </a:r>
          </a:p>
        </p:txBody>
      </p:sp>
    </p:spTree>
    <p:extLst>
      <p:ext uri="{BB962C8B-B14F-4D97-AF65-F5344CB8AC3E}">
        <p14:creationId xmlns:p14="http://schemas.microsoft.com/office/powerpoint/2010/main" val="779731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21</a:t>
            </a:fld>
            <a:endParaRPr lang="ko-KR" altLang="en-US"/>
          </a:p>
        </p:txBody>
      </p:sp>
      <p:pic>
        <p:nvPicPr>
          <p:cNvPr id="12290" name="Picture 2" descr="http://www.greenkorea.org/zb/icon/member_image_box/1/dscn051027_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26471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805558" y="5085184"/>
            <a:ext cx="7286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백두대간 훼손의 </a:t>
            </a:r>
            <a:r>
              <a:rPr lang="ko-KR" altLang="en-US" sz="1200" dirty="0" err="1"/>
              <a:t>일번지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자병산</a:t>
            </a:r>
            <a:r>
              <a:rPr lang="ko-KR" altLang="en-US" sz="1200" dirty="0"/>
              <a:t> </a:t>
            </a:r>
            <a:r>
              <a:rPr lang="ko-KR" altLang="en-US" sz="1200" dirty="0" err="1"/>
              <a:t>라파즈한라시멘트</a:t>
            </a:r>
            <a:r>
              <a:rPr lang="ko-KR" altLang="en-US" sz="1200" dirty="0"/>
              <a:t> 채석광산 </a:t>
            </a:r>
            <a:r>
              <a:rPr lang="en-US" altLang="ko-KR" sz="1200" dirty="0"/>
              <a:t>- </a:t>
            </a:r>
            <a:r>
              <a:rPr lang="ko-KR" altLang="en-US" sz="1200" dirty="0"/>
              <a:t>이곳은 석회석 광산 지역으로 멸종위기</a:t>
            </a:r>
            <a:r>
              <a:rPr lang="en-US" altLang="ko-KR" sz="1200" dirty="0"/>
              <a:t>,</a:t>
            </a:r>
            <a:r>
              <a:rPr lang="ko-KR" altLang="en-US" sz="1200" dirty="0"/>
              <a:t>희귀 야생식물의 </a:t>
            </a:r>
            <a:r>
              <a:rPr lang="ko-KR" altLang="en-US" sz="1200" dirty="0" err="1"/>
              <a:t>집합처라</a:t>
            </a:r>
            <a:r>
              <a:rPr lang="ko-KR" altLang="en-US" sz="1200" dirty="0"/>
              <a:t> 할 수 </a:t>
            </a:r>
            <a:r>
              <a:rPr lang="ko-KR" altLang="en-US" sz="1200" dirty="0" smtClean="0"/>
              <a:t>있다</a:t>
            </a:r>
            <a:endParaRPr lang="en-US" altLang="ko-KR" sz="1200" dirty="0" smtClean="0"/>
          </a:p>
          <a:p>
            <a:endParaRPr lang="en-US" sz="1200" dirty="0"/>
          </a:p>
          <a:p>
            <a:r>
              <a:rPr lang="en-US" sz="1200" dirty="0"/>
              <a:t>http://cafe986.daum.net/_c21_/bbs_search_read?grpid=cKjX&amp;fldid=7MdK&amp;datanum=88&amp;openArticle=true&amp;docid=cKjX7MdK8820051103135454</a:t>
            </a:r>
          </a:p>
        </p:txBody>
      </p:sp>
    </p:spTree>
    <p:extLst>
      <p:ext uri="{BB962C8B-B14F-4D97-AF65-F5344CB8AC3E}">
        <p14:creationId xmlns:p14="http://schemas.microsoft.com/office/powerpoint/2010/main" val="3245915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소음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진동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안전 사고</a:t>
            </a:r>
            <a:endParaRPr lang="en-US" altLang="ko-KR" dirty="0" smtClean="0"/>
          </a:p>
          <a:p>
            <a:r>
              <a:rPr lang="ko-KR" altLang="en-US" dirty="0" smtClean="0"/>
              <a:t>질병 건강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자원 개발 노동자가 다른 직종의 노동자보다 재해율과 질병 발병률이 월등히 높은 편이다</a:t>
            </a:r>
            <a:r>
              <a:rPr lang="en-US" altLang="ko-KR" dirty="0" smtClean="0"/>
              <a:t>.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390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23</a:t>
            </a:fld>
            <a:endParaRPr lang="ko-KR" altLang="en-US"/>
          </a:p>
        </p:txBody>
      </p:sp>
      <p:graphicFrame>
        <p:nvGraphicFramePr>
          <p:cNvPr id="3" name="차트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106949"/>
              </p:ext>
            </p:extLst>
          </p:nvPr>
        </p:nvGraphicFramePr>
        <p:xfrm>
          <a:off x="785812" y="1281113"/>
          <a:ext cx="7572375" cy="4295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39752" y="5949280"/>
            <a:ext cx="307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</a:t>
            </a:r>
            <a:r>
              <a:rPr lang="ko-KR" altLang="en-US" sz="1200" dirty="0" smtClean="0"/>
              <a:t>자료출처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국가 통계 포탈</a:t>
            </a:r>
            <a:r>
              <a:rPr lang="en-US" altLang="ko-KR" sz="1200" dirty="0"/>
              <a:t>, http://</a:t>
            </a:r>
            <a:r>
              <a:rPr lang="en-US" altLang="ko-KR" sz="1200" dirty="0" smtClean="0"/>
              <a:t>kosis.kr)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212976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259632" y="836712"/>
            <a:ext cx="2728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업종별 산업재해율</a:t>
            </a:r>
            <a:r>
              <a:rPr lang="en-US" altLang="ko-KR" dirty="0"/>
              <a:t>(2011)</a:t>
            </a:r>
          </a:p>
        </p:txBody>
      </p:sp>
    </p:spTree>
    <p:extLst>
      <p:ext uri="{BB962C8B-B14F-4D97-AF65-F5344CB8AC3E}">
        <p14:creationId xmlns:p14="http://schemas.microsoft.com/office/powerpoint/2010/main" val="1178777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24</a:t>
            </a:fld>
            <a:endParaRPr lang="ko-KR" altLang="en-US"/>
          </a:p>
        </p:txBody>
      </p:sp>
      <p:pic>
        <p:nvPicPr>
          <p:cNvPr id="14338" name="Picture 2" descr="http://www.geojenow.co.kr/news/photo/201408/13718_17460_49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90195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637224" y="5229200"/>
            <a:ext cx="62390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http://www.geojenow.co.kr/news/articleView.html?idxno=13718</a:t>
            </a:r>
          </a:p>
        </p:txBody>
      </p:sp>
    </p:spTree>
    <p:extLst>
      <p:ext uri="{BB962C8B-B14F-4D97-AF65-F5344CB8AC3E}">
        <p14:creationId xmlns:p14="http://schemas.microsoft.com/office/powerpoint/2010/main" val="1022254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25</a:t>
            </a:fld>
            <a:endParaRPr lang="ko-KR" altLang="en-US"/>
          </a:p>
        </p:txBody>
      </p:sp>
      <p:pic>
        <p:nvPicPr>
          <p:cNvPr id="13314" name="Picture 2" descr="http://www.geojenow.co.kr/news/photo/201408/13718_17461_49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72885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637224" y="5229200"/>
            <a:ext cx="62390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http://www.geojenow.co.kr/news/articleView.html?idxno=13718</a:t>
            </a:r>
          </a:p>
        </p:txBody>
      </p:sp>
    </p:spTree>
    <p:extLst>
      <p:ext uri="{BB962C8B-B14F-4D97-AF65-F5344CB8AC3E}">
        <p14:creationId xmlns:p14="http://schemas.microsoft.com/office/powerpoint/2010/main" val="82750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개발에 따른 환경피해</a:t>
            </a:r>
            <a:r>
              <a:rPr lang="en-US" altLang="ko-KR" dirty="0" smtClean="0"/>
              <a:t>(</a:t>
            </a:r>
            <a:r>
              <a:rPr lang="ko-KR" altLang="en-US" dirty="0" smtClean="0"/>
              <a:t>광해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종류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지반침하</a:t>
            </a:r>
            <a:r>
              <a:rPr lang="en-US" altLang="ko-KR" dirty="0" smtClean="0"/>
              <a:t>, </a:t>
            </a:r>
            <a:r>
              <a:rPr lang="ko-KR" altLang="en-US" dirty="0"/>
              <a:t>사면 불안정</a:t>
            </a:r>
            <a:endParaRPr lang="en-US" altLang="ko-KR" dirty="0"/>
          </a:p>
          <a:p>
            <a:r>
              <a:rPr lang="ko-KR" altLang="en-US" dirty="0" smtClean="0"/>
              <a:t>수자원 및 토지유실</a:t>
            </a:r>
            <a:endParaRPr lang="en-US" altLang="ko-KR" dirty="0" smtClean="0"/>
          </a:p>
          <a:p>
            <a:r>
              <a:rPr lang="ko-KR" altLang="en-US" dirty="0" smtClean="0"/>
              <a:t>수질 및 토양 오염</a:t>
            </a:r>
            <a:endParaRPr lang="en-US" altLang="ko-KR" dirty="0" smtClean="0"/>
          </a:p>
          <a:p>
            <a:r>
              <a:rPr lang="ko-KR" altLang="en-US" dirty="0" smtClean="0"/>
              <a:t>산림 및</a:t>
            </a:r>
            <a:r>
              <a:rPr lang="en-US" altLang="ko-KR" dirty="0" smtClean="0"/>
              <a:t> </a:t>
            </a:r>
            <a:r>
              <a:rPr lang="ko-KR" altLang="en-US" dirty="0" smtClean="0"/>
              <a:t>생태계 파괴</a:t>
            </a:r>
            <a:endParaRPr lang="en-US" altLang="ko-KR" dirty="0" smtClean="0"/>
          </a:p>
          <a:p>
            <a:r>
              <a:rPr lang="ko-KR" altLang="en-US" dirty="0" smtClean="0"/>
              <a:t>소음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진동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안전사고</a:t>
            </a:r>
            <a:endParaRPr lang="en-US" altLang="ko-KR" dirty="0" smtClean="0"/>
          </a:p>
          <a:p>
            <a:r>
              <a:rPr lang="ko-KR" altLang="en-US" dirty="0" smtClean="0"/>
              <a:t>질병 및 일반 건강</a:t>
            </a:r>
            <a:endParaRPr lang="en-US" altLang="ko-KR" dirty="0" smtClean="0"/>
          </a:p>
          <a:p>
            <a:r>
              <a:rPr lang="ko-KR" altLang="en-US" dirty="0" smtClean="0"/>
              <a:t>기타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지반침하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자원 개발할 때 개설한 갱</a:t>
            </a:r>
            <a:r>
              <a:rPr lang="en-US" altLang="ko-KR" dirty="0" smtClean="0"/>
              <a:t>(</a:t>
            </a:r>
            <a:r>
              <a:rPr lang="ko-KR" altLang="en-US" dirty="0" smtClean="0"/>
              <a:t>굴</a:t>
            </a:r>
            <a:r>
              <a:rPr lang="en-US" altLang="ko-KR" dirty="0" smtClean="0"/>
              <a:t>)(</a:t>
            </a:r>
            <a:r>
              <a:rPr lang="ko-KR" altLang="en-US" dirty="0" smtClean="0"/>
              <a:t>또는 일반적으로 지하공간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무너짐으로 발생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이용이 끝난 지하공간은 모두 다시 채우는 것이 가장 좋은 방법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지반 침하 발생시 보강 공사 필요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충전 또는 보완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공법에 관한 자세한 사항은 따로 알아볼 것</a:t>
            </a:r>
            <a:r>
              <a:rPr lang="en-US" altLang="ko-KR" dirty="0" smtClean="0"/>
              <a:t>)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7639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28800"/>
            <a:ext cx="6400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75656" y="522920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24</a:t>
            </a:r>
            <a:r>
              <a:rPr lang="ko-KR" altLang="en-US" dirty="0" smtClean="0"/>
              <a:t>일 충북 음성 꽃동네 지반침하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무극 광산 갱도로 인해 발생한 것으로 추정</a:t>
            </a:r>
            <a:endParaRPr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259632" y="6093296"/>
            <a:ext cx="62464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http://www.estoday.kr/news/quickViewArticleView.html?idxno=552</a:t>
            </a:r>
          </a:p>
        </p:txBody>
      </p:sp>
    </p:spTree>
    <p:extLst>
      <p:ext uri="{BB962C8B-B14F-4D97-AF65-F5344CB8AC3E}">
        <p14:creationId xmlns:p14="http://schemas.microsoft.com/office/powerpoint/2010/main" val="1117588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1026" name="Picture 2" descr="Subsidence due to block caving at the Ridgeway Mine, South Carol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5686425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475656" y="5229200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 err="1"/>
              <a:t>igure</a:t>
            </a:r>
            <a:r>
              <a:rPr lang="en-US" sz="1200" dirty="0"/>
              <a:t> 4. Subsidence due to block caving at the Ridgeway Mine, New South </a:t>
            </a:r>
            <a:r>
              <a:rPr lang="en-US" sz="1200" dirty="0" smtClean="0"/>
              <a:t>Wales, USA </a:t>
            </a:r>
            <a:r>
              <a:rPr lang="en-US" sz="1200" dirty="0"/>
              <a:t>from Newcrest Ltd. </a:t>
            </a:r>
            <a:r>
              <a:rPr lang="en-US" sz="1200" dirty="0" err="1"/>
              <a:t>Cadia</a:t>
            </a:r>
            <a:r>
              <a:rPr lang="en-US" sz="1200" dirty="0"/>
              <a:t> Operations, available at http://en.wikipedia.org/wiki/Image:Elura.png#file</a:t>
            </a:r>
          </a:p>
        </p:txBody>
      </p:sp>
    </p:spTree>
    <p:extLst>
      <p:ext uri="{BB962C8B-B14F-4D97-AF65-F5344CB8AC3E}">
        <p14:creationId xmlns:p14="http://schemas.microsoft.com/office/powerpoint/2010/main" val="4176377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사면 불안정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개발에 따라 새로운 사면을 만들거나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기존의 사면의 경사</a:t>
            </a:r>
            <a:r>
              <a:rPr lang="en-US" altLang="ko-KR" dirty="0"/>
              <a:t> </a:t>
            </a:r>
            <a:r>
              <a:rPr lang="ko-KR" altLang="en-US" dirty="0" smtClean="0"/>
              <a:t>및 길이 등 모양의 변화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사면에 대한 하중의 변화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사면 내 물 포화도의 변화 등으로 인해 사면 안정성에 변화가 생김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개발 후 사면 복구 및 보강 공사 필요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8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8</a:t>
            </a:fld>
            <a:endParaRPr lang="ko-KR" altLang="en-US"/>
          </a:p>
        </p:txBody>
      </p:sp>
      <p:pic>
        <p:nvPicPr>
          <p:cNvPr id="2050" name="Picture 2" descr="http://blog.geotechpedia.com/wp-content/uploads/2013/04/Kennecott-m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035" y="620688"/>
            <a:ext cx="63246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276095" y="5383188"/>
            <a:ext cx="6606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On 11 of April 2013, around 9:30 p.m. a large slide (maybe the largest) in the northeast section of the Kennecott </a:t>
            </a:r>
            <a:r>
              <a:rPr lang="en-US" sz="1200" dirty="0" smtClean="0"/>
              <a:t>Cu-mine (in Alaska, USA) </a:t>
            </a:r>
            <a:r>
              <a:rPr lang="en-US" sz="1200" dirty="0" err="1" smtClean="0"/>
              <a:t>occured</a:t>
            </a:r>
            <a:endParaRPr lang="en-US" sz="1200" dirty="0"/>
          </a:p>
        </p:txBody>
      </p:sp>
      <p:sp>
        <p:nvSpPr>
          <p:cNvPr id="6" name="직사각형 5"/>
          <p:cNvSpPr/>
          <p:nvPr/>
        </p:nvSpPr>
        <p:spPr>
          <a:xfrm>
            <a:off x="1381796" y="5949280"/>
            <a:ext cx="6336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http://blog.geotechpedia.com/index.php/2013/04/slope-failures-landslides-and-mines/</a:t>
            </a:r>
          </a:p>
        </p:txBody>
      </p:sp>
    </p:spTree>
    <p:extLst>
      <p:ext uri="{BB962C8B-B14F-4D97-AF65-F5344CB8AC3E}">
        <p14:creationId xmlns:p14="http://schemas.microsoft.com/office/powerpoint/2010/main" val="1163357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  <p:pic>
        <p:nvPicPr>
          <p:cNvPr id="3074" name="Picture 2" descr="http://www.inews365.com/data/photos/200903/pp_70095_1_1236734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826187" y="49411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200" dirty="0" smtClean="0"/>
              <a:t>강원도 영동군 용화면 </a:t>
            </a:r>
            <a:r>
              <a:rPr lang="ko-KR" altLang="en-US" sz="1200" dirty="0"/>
              <a:t>용화리 </a:t>
            </a:r>
            <a:r>
              <a:rPr lang="ko-KR" altLang="en-US" sz="1200" dirty="0" err="1"/>
              <a:t>삼정광산</a:t>
            </a:r>
            <a:r>
              <a:rPr lang="ko-KR" altLang="en-US" sz="1200" dirty="0"/>
              <a:t> </a:t>
            </a:r>
            <a:r>
              <a:rPr lang="ko-KR" altLang="en-US" sz="1200" dirty="0" smtClean="0"/>
              <a:t>입구</a:t>
            </a:r>
            <a:endParaRPr lang="en-US" altLang="ko-KR" sz="1200" dirty="0" smtClean="0"/>
          </a:p>
          <a:p>
            <a:endParaRPr lang="en-US" sz="1200" dirty="0"/>
          </a:p>
          <a:p>
            <a:r>
              <a:rPr lang="en-US" sz="1200" dirty="0"/>
              <a:t>http://www.inews365.com/news/article.html?no=70095</a:t>
            </a:r>
          </a:p>
        </p:txBody>
      </p:sp>
    </p:spTree>
    <p:extLst>
      <p:ext uri="{BB962C8B-B14F-4D97-AF65-F5344CB8AC3E}">
        <p14:creationId xmlns:p14="http://schemas.microsoft.com/office/powerpoint/2010/main" val="42835152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3003</TotalTime>
  <Words>531</Words>
  <Application>Microsoft Office PowerPoint</Application>
  <PresentationFormat>화면 슬라이드 쇼(4:3)</PresentationFormat>
  <Paragraphs>111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고구려 벽화</vt:lpstr>
      <vt:lpstr>Ch. 5. 개발과 환경 보존</vt:lpstr>
      <vt:lpstr>서론 </vt:lpstr>
      <vt:lpstr>개발에 따른 환경피해(광해)의 종류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Jae-Young Yu</cp:lastModifiedBy>
  <cp:revision>116</cp:revision>
  <cp:lastPrinted>2015-09-03T04:06:41Z</cp:lastPrinted>
  <dcterms:created xsi:type="dcterms:W3CDTF">2012-03-04T11:34:30Z</dcterms:created>
  <dcterms:modified xsi:type="dcterms:W3CDTF">2015-11-08T06:46:07Z</dcterms:modified>
</cp:coreProperties>
</file>